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B15779-6C0A-478A-8E3D-5988F57711D2}"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87FB0-CFFD-423B-9E2E-CD08240F7F9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15779-6C0A-478A-8E3D-5988F57711D2}"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87FB0-CFFD-423B-9E2E-CD08240F7F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15779-6C0A-478A-8E3D-5988F57711D2}"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87FB0-CFFD-423B-9E2E-CD08240F7F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15779-6C0A-478A-8E3D-5988F57711D2}"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87FB0-CFFD-423B-9E2E-CD08240F7F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B15779-6C0A-478A-8E3D-5988F57711D2}"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87FB0-CFFD-423B-9E2E-CD08240F7F9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B15779-6C0A-478A-8E3D-5988F57711D2}" type="datetimeFigureOut">
              <a:rPr lang="en-US" smtClean="0"/>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87FB0-CFFD-423B-9E2E-CD08240F7F9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B15779-6C0A-478A-8E3D-5988F57711D2}" type="datetimeFigureOut">
              <a:rPr lang="en-US" smtClean="0"/>
              <a:t>7/26/2021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F87FB0-CFFD-423B-9E2E-CD08240F7F9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B15779-6C0A-478A-8E3D-5988F57711D2}" type="datetimeFigureOut">
              <a:rPr lang="en-US" smtClean="0"/>
              <a:t>7/26/2021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F87FB0-CFFD-423B-9E2E-CD08240F7F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15779-6C0A-478A-8E3D-5988F57711D2}" type="datetimeFigureOut">
              <a:rPr lang="en-US" smtClean="0"/>
              <a:t>7/26/2021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F87FB0-CFFD-423B-9E2E-CD08240F7F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B15779-6C0A-478A-8E3D-5988F57711D2}" type="datetimeFigureOut">
              <a:rPr lang="en-US" smtClean="0"/>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87FB0-CFFD-423B-9E2E-CD08240F7F9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B15779-6C0A-478A-8E3D-5988F57711D2}" type="datetimeFigureOut">
              <a:rPr lang="en-US" smtClean="0"/>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87FB0-CFFD-423B-9E2E-CD08240F7F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B15779-6C0A-478A-8E3D-5988F57711D2}" type="datetimeFigureOut">
              <a:rPr lang="en-US" smtClean="0"/>
              <a:t>7/26/2021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F87FB0-CFFD-423B-9E2E-CD08240F7F9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a:solidFill>
                  <a:srgbClr val="00B0F0"/>
                </a:solidFill>
              </a:rPr>
              <a:t>Features of online </a:t>
            </a:r>
            <a:r>
              <a:rPr lang="en-IN" b="1" dirty="0" smtClean="0">
                <a:solidFill>
                  <a:srgbClr val="00B0F0"/>
                </a:solidFill>
              </a:rPr>
              <a:t>Journalism continues..</a:t>
            </a:r>
            <a:endParaRPr lang="en-US" b="1" dirty="0">
              <a:solidFill>
                <a:srgbClr val="00B0F0"/>
              </a:solidFill>
            </a:endParaRPr>
          </a:p>
        </p:txBody>
      </p:sp>
      <p:sp>
        <p:nvSpPr>
          <p:cNvPr id="3" name="Subtitle 2"/>
          <p:cNvSpPr>
            <a:spLocks noGrp="1"/>
          </p:cNvSpPr>
          <p:nvPr>
            <p:ph type="subTitle" idx="1"/>
          </p:nvPr>
        </p:nvSpPr>
        <p:spPr/>
        <p:txBody>
          <a:bodyPr>
            <a:normAutofit/>
          </a:bodyPr>
          <a:lstStyle/>
          <a:p>
            <a:pPr>
              <a:spcBef>
                <a:spcPts val="0"/>
              </a:spcBef>
            </a:pPr>
            <a:r>
              <a:rPr lang="en-US" sz="2400" dirty="0" err="1" smtClean="0">
                <a:solidFill>
                  <a:srgbClr val="00B0F0"/>
                </a:solidFill>
              </a:rPr>
              <a:t>Ganesh</a:t>
            </a:r>
            <a:r>
              <a:rPr lang="en-US" sz="2400" dirty="0" smtClean="0">
                <a:solidFill>
                  <a:srgbClr val="00B0F0"/>
                </a:solidFill>
              </a:rPr>
              <a:t> Kumar </a:t>
            </a:r>
            <a:r>
              <a:rPr lang="en-US" sz="2400" dirty="0" err="1" smtClean="0">
                <a:solidFill>
                  <a:srgbClr val="00B0F0"/>
                </a:solidFill>
              </a:rPr>
              <a:t>Ranjan</a:t>
            </a:r>
            <a:endParaRPr lang="en-US" sz="2400" dirty="0" smtClean="0">
              <a:solidFill>
                <a:srgbClr val="00B0F0"/>
              </a:solidFill>
            </a:endParaRPr>
          </a:p>
          <a:p>
            <a:pPr>
              <a:spcBef>
                <a:spcPts val="0"/>
              </a:spcBef>
            </a:pPr>
            <a:r>
              <a:rPr lang="en-US" sz="2400" dirty="0" smtClean="0">
                <a:solidFill>
                  <a:srgbClr val="00B0F0"/>
                </a:solidFill>
              </a:rPr>
              <a:t>Faculty, MJMC,</a:t>
            </a:r>
          </a:p>
          <a:p>
            <a:pPr>
              <a:spcBef>
                <a:spcPts val="0"/>
              </a:spcBef>
            </a:pPr>
            <a:r>
              <a:rPr lang="en-US" sz="2400" dirty="0" smtClean="0">
                <a:solidFill>
                  <a:srgbClr val="00B0F0"/>
                </a:solidFill>
              </a:rPr>
              <a:t>MMHA&amp;PU</a:t>
            </a:r>
            <a:endParaRPr lang="en-US" sz="2400"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chemeClr val="accent6">
                    <a:lumMod val="75000"/>
                  </a:schemeClr>
                </a:solidFill>
              </a:rPr>
              <a:t>Ease of adding information</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IN" dirty="0" smtClean="0"/>
              <a:t>Many </a:t>
            </a:r>
            <a:r>
              <a:rPr lang="en-IN" dirty="0"/>
              <a:t>websites allow users to share information. Several websites have started chunk named Citizen Journalism for this purpose.  Counter checking of facts is equally important for the organization. Ohmynews.com of South Korea is best example of citizen journalism.</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chemeClr val="accent6">
                    <a:lumMod val="75000"/>
                  </a:schemeClr>
                </a:solidFill>
              </a:rPr>
              <a:t>Facility of monitoring use of information</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IN" dirty="0" smtClean="0"/>
              <a:t>This </a:t>
            </a:r>
            <a:r>
              <a:rPr lang="en-IN" dirty="0"/>
              <a:t>refers to the monitoring of users who come to the website. It gives you information about specific parts of the site users visit. Kenney says that it gives information regarding the main attraction part of site. In future it may be helpful in billing also.</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rgbClr val="7030A0"/>
                </a:solidFill>
              </a:rPr>
              <a:t>Determining factors of Interactivity</a:t>
            </a:r>
            <a:endParaRPr lang="en-US" dirty="0">
              <a:solidFill>
                <a:srgbClr val="7030A0"/>
              </a:solidFill>
            </a:endParaRPr>
          </a:p>
        </p:txBody>
      </p:sp>
      <p:sp>
        <p:nvSpPr>
          <p:cNvPr id="3" name="Content Placeholder 2"/>
          <p:cNvSpPr>
            <a:spLocks noGrp="1"/>
          </p:cNvSpPr>
          <p:nvPr>
            <p:ph idx="1"/>
          </p:nvPr>
        </p:nvSpPr>
        <p:spPr/>
        <p:txBody>
          <a:bodyPr/>
          <a:lstStyle/>
          <a:p>
            <a:pPr lvl="0"/>
            <a:r>
              <a:rPr lang="en-IN" dirty="0" smtClean="0"/>
              <a:t>Number</a:t>
            </a:r>
            <a:endParaRPr lang="en-US" dirty="0"/>
          </a:p>
          <a:p>
            <a:pPr lvl="0"/>
            <a:r>
              <a:rPr lang="en-IN" dirty="0"/>
              <a:t> Degree of naturalness</a:t>
            </a:r>
            <a:endParaRPr lang="en-US" dirty="0"/>
          </a:p>
          <a:p>
            <a:r>
              <a:rPr lang="en-IN" dirty="0"/>
              <a:t>Speed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rgbClr val="00B0F0"/>
                </a:solidFill>
              </a:rPr>
              <a:t>Interactivity</a:t>
            </a:r>
            <a:endParaRPr lang="en-US" dirty="0">
              <a:solidFill>
                <a:srgbClr val="00B0F0"/>
              </a:solidFill>
            </a:endParaRPr>
          </a:p>
        </p:txBody>
      </p:sp>
      <p:sp>
        <p:nvSpPr>
          <p:cNvPr id="3" name="Content Placeholder 2"/>
          <p:cNvSpPr>
            <a:spLocks noGrp="1"/>
          </p:cNvSpPr>
          <p:nvPr>
            <p:ph idx="1"/>
          </p:nvPr>
        </p:nvSpPr>
        <p:spPr/>
        <p:txBody>
          <a:bodyPr>
            <a:normAutofit lnSpcReduction="10000"/>
          </a:bodyPr>
          <a:lstStyle/>
          <a:p>
            <a:r>
              <a:rPr lang="en-IN" dirty="0"/>
              <a:t>This is the quality of online journalism which decisively sets online journalism apart from other mediums. Any features of a website which allow users to become active participants is referred to as interactivity.  There are three types of interactivity.</a:t>
            </a:r>
            <a:endParaRPr lang="en-US" dirty="0"/>
          </a:p>
          <a:p>
            <a:pPr lvl="1">
              <a:buNone/>
            </a:pPr>
            <a:r>
              <a:rPr lang="en-IN" dirty="0">
                <a:solidFill>
                  <a:srgbClr val="00B050"/>
                </a:solidFill>
              </a:rPr>
              <a:t>Navigational</a:t>
            </a:r>
            <a:endParaRPr lang="en-US" dirty="0">
              <a:solidFill>
                <a:srgbClr val="00B050"/>
              </a:solidFill>
            </a:endParaRPr>
          </a:p>
          <a:p>
            <a:pPr lvl="1">
              <a:buNone/>
            </a:pPr>
            <a:r>
              <a:rPr lang="en-IN" dirty="0">
                <a:solidFill>
                  <a:srgbClr val="00B050"/>
                </a:solidFill>
              </a:rPr>
              <a:t>Functional</a:t>
            </a:r>
            <a:endParaRPr lang="en-US" dirty="0">
              <a:solidFill>
                <a:srgbClr val="00B050"/>
              </a:solidFill>
            </a:endParaRPr>
          </a:p>
          <a:p>
            <a:pPr lvl="1">
              <a:buNone/>
            </a:pPr>
            <a:r>
              <a:rPr lang="en-IN" dirty="0">
                <a:solidFill>
                  <a:srgbClr val="00B050"/>
                </a:solidFill>
              </a:rPr>
              <a:t>Adaptive</a:t>
            </a:r>
            <a:endParaRPr lang="en-US" dirty="0">
              <a:solidFill>
                <a:srgbClr val="00B050"/>
              </a:solidFill>
            </a:endParaRP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rgbClr val="00B050"/>
                </a:solidFill>
              </a:rPr>
              <a:t>Navigational</a:t>
            </a:r>
            <a:endParaRPr lang="en-US" dirty="0">
              <a:solidFill>
                <a:srgbClr val="00B050"/>
              </a:solidFill>
            </a:endParaRPr>
          </a:p>
        </p:txBody>
      </p:sp>
      <p:sp>
        <p:nvSpPr>
          <p:cNvPr id="3" name="Content Placeholder 2"/>
          <p:cNvSpPr>
            <a:spLocks noGrp="1"/>
          </p:cNvSpPr>
          <p:nvPr>
            <p:ph idx="1"/>
          </p:nvPr>
        </p:nvSpPr>
        <p:spPr/>
        <p:txBody>
          <a:bodyPr/>
          <a:lstStyle/>
          <a:p>
            <a:r>
              <a:rPr lang="en-IN" dirty="0" smtClean="0"/>
              <a:t>We </a:t>
            </a:r>
            <a:r>
              <a:rPr lang="en-IN" dirty="0"/>
              <a:t>find various tabs indicating different sections of website. This is to make it easy to search desired news. Search options, up-down buttons are also for the same purpose. These are navigational interactivity with users.</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rgbClr val="00B050"/>
                </a:solidFill>
              </a:rPr>
              <a:t>Functional</a:t>
            </a:r>
            <a:endParaRPr lang="en-US" dirty="0">
              <a:solidFill>
                <a:srgbClr val="00B050"/>
              </a:solidFill>
            </a:endParaRPr>
          </a:p>
        </p:txBody>
      </p:sp>
      <p:sp>
        <p:nvSpPr>
          <p:cNvPr id="3" name="Content Placeholder 2"/>
          <p:cNvSpPr>
            <a:spLocks noGrp="1"/>
          </p:cNvSpPr>
          <p:nvPr>
            <p:ph idx="1"/>
          </p:nvPr>
        </p:nvSpPr>
        <p:spPr/>
        <p:txBody>
          <a:bodyPr>
            <a:normAutofit/>
          </a:bodyPr>
          <a:lstStyle/>
          <a:p>
            <a:r>
              <a:rPr lang="en-IN" dirty="0" smtClean="0"/>
              <a:t>Various </a:t>
            </a:r>
            <a:r>
              <a:rPr lang="en-IN" dirty="0"/>
              <a:t>options are being provided by sites to discuss on certain issues. Also, sometimes websites organize live chats. All these kinds of facilities are known as functional interactivity. Sharing stories in various platforms like </a:t>
            </a:r>
            <a:r>
              <a:rPr lang="en-IN" dirty="0" err="1"/>
              <a:t>facebook</a:t>
            </a:r>
            <a:r>
              <a:rPr lang="en-IN" dirty="0"/>
              <a:t>, twitter and mailing options are also as example of functional interactivity. Facility of giving comments on stories is also a functional interactivity.</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rgbClr val="00B050"/>
                </a:solidFill>
              </a:rPr>
              <a:t>Adaptive Interactivity</a:t>
            </a:r>
            <a:endParaRPr lang="en-US" dirty="0">
              <a:solidFill>
                <a:srgbClr val="00B050"/>
              </a:solidFill>
            </a:endParaRPr>
          </a:p>
        </p:txBody>
      </p:sp>
      <p:sp>
        <p:nvSpPr>
          <p:cNvPr id="3" name="Content Placeholder 2"/>
          <p:cNvSpPr>
            <a:spLocks noGrp="1"/>
          </p:cNvSpPr>
          <p:nvPr>
            <p:ph idx="1"/>
          </p:nvPr>
        </p:nvSpPr>
        <p:spPr/>
        <p:txBody>
          <a:bodyPr>
            <a:normAutofit/>
          </a:bodyPr>
          <a:lstStyle/>
          <a:p>
            <a:r>
              <a:rPr lang="en-IN" dirty="0" smtClean="0"/>
              <a:t>If </a:t>
            </a:r>
            <a:r>
              <a:rPr lang="en-IN" dirty="0"/>
              <a:t>Websites would allow itself to adopt in real time according to surfing behaviour of users is adaptive interactivity. For example, if a site gives important stories and sports related advertisement to a particular user; if it finds that the user is interested in sports related stories. RSS feed is also an example of adaptive interactivity.</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rgbClr val="92D050"/>
                </a:solidFill>
              </a:rPr>
              <a:t>Dimensions of interactivity</a:t>
            </a:r>
            <a:endParaRPr lang="en-US" dirty="0">
              <a:solidFill>
                <a:srgbClr val="92D050"/>
              </a:solidFill>
            </a:endParaRPr>
          </a:p>
        </p:txBody>
      </p:sp>
      <p:sp>
        <p:nvSpPr>
          <p:cNvPr id="3" name="Content Placeholder 2"/>
          <p:cNvSpPr>
            <a:spLocks noGrp="1"/>
          </p:cNvSpPr>
          <p:nvPr>
            <p:ph idx="1"/>
          </p:nvPr>
        </p:nvSpPr>
        <p:spPr/>
        <p:txBody>
          <a:bodyPr>
            <a:normAutofit/>
          </a:bodyPr>
          <a:lstStyle/>
          <a:p>
            <a:r>
              <a:rPr lang="en-IN" dirty="0" err="1" smtClean="0">
                <a:solidFill>
                  <a:srgbClr val="92D050"/>
                </a:solidFill>
              </a:rPr>
              <a:t>Heeter</a:t>
            </a:r>
            <a:r>
              <a:rPr lang="en-IN" dirty="0" smtClean="0"/>
              <a:t> </a:t>
            </a:r>
            <a:r>
              <a:rPr lang="en-IN" dirty="0"/>
              <a:t>coined six dimensions:-</a:t>
            </a:r>
            <a:endParaRPr lang="en-US" dirty="0"/>
          </a:p>
          <a:p>
            <a:pPr lvl="1">
              <a:buFont typeface="Wingdings" pitchFamily="2" charset="2"/>
              <a:buChar char="q"/>
            </a:pPr>
            <a:r>
              <a:rPr lang="en-IN" u="sng" dirty="0">
                <a:solidFill>
                  <a:schemeClr val="accent6">
                    <a:lumMod val="75000"/>
                  </a:schemeClr>
                </a:solidFill>
              </a:rPr>
              <a:t>Complexity of choice</a:t>
            </a:r>
            <a:endParaRPr lang="en-US" u="sng" dirty="0">
              <a:solidFill>
                <a:schemeClr val="accent6">
                  <a:lumMod val="75000"/>
                </a:schemeClr>
              </a:solidFill>
            </a:endParaRPr>
          </a:p>
          <a:p>
            <a:pPr lvl="1">
              <a:buFont typeface="Wingdings" pitchFamily="2" charset="2"/>
              <a:buChar char="q"/>
            </a:pPr>
            <a:r>
              <a:rPr lang="en-IN" u="sng" dirty="0">
                <a:solidFill>
                  <a:schemeClr val="accent6">
                    <a:lumMod val="75000"/>
                  </a:schemeClr>
                </a:solidFill>
              </a:rPr>
              <a:t>Efforts made by users</a:t>
            </a:r>
            <a:endParaRPr lang="en-US" u="sng" dirty="0">
              <a:solidFill>
                <a:schemeClr val="accent6">
                  <a:lumMod val="75000"/>
                </a:schemeClr>
              </a:solidFill>
            </a:endParaRPr>
          </a:p>
          <a:p>
            <a:pPr lvl="1">
              <a:buFont typeface="Wingdings" pitchFamily="2" charset="2"/>
              <a:buChar char="q"/>
            </a:pPr>
            <a:r>
              <a:rPr lang="en-IN" u="sng" dirty="0">
                <a:solidFill>
                  <a:schemeClr val="accent6">
                    <a:lumMod val="75000"/>
                  </a:schemeClr>
                </a:solidFill>
              </a:rPr>
              <a:t>Responsiveness to the users and facilitation of interpersonal communication</a:t>
            </a:r>
            <a:endParaRPr lang="en-US" u="sng" dirty="0">
              <a:solidFill>
                <a:schemeClr val="accent6">
                  <a:lumMod val="75000"/>
                </a:schemeClr>
              </a:solidFill>
            </a:endParaRPr>
          </a:p>
          <a:p>
            <a:pPr lvl="1">
              <a:buFont typeface="Wingdings" pitchFamily="2" charset="2"/>
              <a:buChar char="q"/>
            </a:pPr>
            <a:r>
              <a:rPr lang="en-IN" u="sng" dirty="0">
                <a:solidFill>
                  <a:schemeClr val="accent6">
                    <a:lumMod val="75000"/>
                  </a:schemeClr>
                </a:solidFill>
              </a:rPr>
              <a:t>Ease of adding information</a:t>
            </a:r>
            <a:endParaRPr lang="en-US" u="sng" dirty="0">
              <a:solidFill>
                <a:schemeClr val="accent6">
                  <a:lumMod val="75000"/>
                </a:schemeClr>
              </a:solidFill>
            </a:endParaRPr>
          </a:p>
          <a:p>
            <a:pPr lvl="1">
              <a:buFont typeface="Wingdings" pitchFamily="2" charset="2"/>
              <a:buChar char="q"/>
            </a:pPr>
            <a:r>
              <a:rPr lang="en-IN" u="sng" dirty="0">
                <a:solidFill>
                  <a:schemeClr val="accent6">
                    <a:lumMod val="75000"/>
                  </a:schemeClr>
                </a:solidFill>
              </a:rPr>
              <a:t>Facility of monitoring use of information</a:t>
            </a:r>
            <a:endParaRPr lang="en-US" u="sng" dirty="0">
              <a:solidFill>
                <a:schemeClr val="accent6">
                  <a:lumMod val="75000"/>
                </a:schemeClr>
              </a:solidFill>
            </a:endParaRP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chemeClr val="accent6">
                    <a:lumMod val="75000"/>
                  </a:schemeClr>
                </a:solidFill>
              </a:rPr>
              <a:t>Complexity of choice</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IN" dirty="0" smtClean="0"/>
              <a:t>Due </a:t>
            </a:r>
            <a:r>
              <a:rPr lang="en-IN" dirty="0"/>
              <a:t>to the nature of this medium, it provides more complexity of choices to readers. In other mediums it is limited. In print you have lesser complexity, in </a:t>
            </a:r>
            <a:r>
              <a:rPr lang="en-IN" dirty="0" err="1"/>
              <a:t>tv</a:t>
            </a:r>
            <a:r>
              <a:rPr lang="en-IN" dirty="0"/>
              <a:t> and radio you have choice to change or tune the channel.  But in new media we have hypertext based structure, where we can found large number of related stories, picture, audio and video.</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chemeClr val="accent6">
                    <a:lumMod val="75000"/>
                  </a:schemeClr>
                </a:solidFill>
              </a:rPr>
              <a:t>Efforts made by users</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IN" dirty="0" smtClean="0"/>
              <a:t>Websites </a:t>
            </a:r>
            <a:r>
              <a:rPr lang="en-IN" dirty="0"/>
              <a:t>require greater degree of efforts form the users, as reader not only choose the websites but also the material for which they came to the site. </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chemeClr val="accent6">
                    <a:lumMod val="75000"/>
                  </a:schemeClr>
                </a:solidFill>
              </a:rPr>
              <a:t>Responsiveness to the users</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IN" dirty="0" smtClean="0"/>
              <a:t>The </a:t>
            </a:r>
            <a:r>
              <a:rPr lang="en-IN" dirty="0"/>
              <a:t>degree of interactivity can also be judged by the degree of responsiveness. It means that how fast website is in replying to their users. Facility of interpersonal communication is also related to this. It means that websites should provide some important email IDs to the users, so that they can ask queries directly.</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545</Words>
  <Application>Microsoft Office PowerPoint</Application>
  <PresentationFormat>On-screen Show (4:3)</PresentationFormat>
  <Paragraphs>36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Features of online Journalism continues..</vt:lpstr>
      <vt:lpstr>Interactivity</vt:lpstr>
      <vt:lpstr>Navigational</vt:lpstr>
      <vt:lpstr>Functional</vt:lpstr>
      <vt:lpstr>Adaptive Interactivity</vt:lpstr>
      <vt:lpstr>Dimensions of interactivity</vt:lpstr>
      <vt:lpstr>Complexity of choice</vt:lpstr>
      <vt:lpstr>Efforts made by users</vt:lpstr>
      <vt:lpstr>Responsiveness to the users</vt:lpstr>
      <vt:lpstr>Ease of adding information</vt:lpstr>
      <vt:lpstr>Facility of monitoring use of information</vt:lpstr>
      <vt:lpstr>Determining factors of Interactivity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Features of online Journalism continues..</dc:title>
  <dc:creator>Lenovo</dc:creator>
  <cp:lastModifiedBy>Lenovo</cp:lastModifiedBy>
  <cp:revision>2</cp:revision>
  <dcterms:created xsi:type="dcterms:W3CDTF">2021-07-26T01:39:01Z</dcterms:created>
  <dcterms:modified xsi:type="dcterms:W3CDTF">2021-07-26T01:57:24Z</dcterms:modified>
</cp:coreProperties>
</file>